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8" r:id="rId2"/>
    <p:sldId id="302" r:id="rId3"/>
    <p:sldId id="278" r:id="rId4"/>
    <p:sldId id="296" r:id="rId5"/>
    <p:sldId id="297" r:id="rId6"/>
    <p:sldId id="298" r:id="rId7"/>
    <p:sldId id="301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</p:sldIdLst>
  <p:sldSz cx="12192000" cy="6858000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ire Dinger" initials="CD" lastIdx="6" clrIdx="0"/>
  <p:cmAuthor id="1" name="Patel, Neha" initials="PN" lastIdx="98" clrIdx="1">
    <p:extLst/>
  </p:cmAuthor>
  <p:cmAuthor id="2" name="Adrian Valderrama" initials="AV" lastIdx="10" clrIdx="2">
    <p:extLst>
      <p:ext uri="{19B8F6BF-5375-455C-9EA6-DF929625EA0E}">
        <p15:presenceInfo xmlns:p15="http://schemas.microsoft.com/office/powerpoint/2012/main" userId="Adrian Valderrama" providerId="None"/>
      </p:ext>
    </p:extLst>
  </p:cmAuthor>
  <p:cmAuthor id="3" name="Andrea White" initials="AW" lastIdx="2" clrIdx="3">
    <p:extLst>
      <p:ext uri="{19B8F6BF-5375-455C-9EA6-DF929625EA0E}">
        <p15:presenceInfo xmlns:p15="http://schemas.microsoft.com/office/powerpoint/2012/main" userId="Andrea Whi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5" autoAdjust="0"/>
    <p:restoredTop sz="93924" autoAdjust="0"/>
  </p:normalViewPr>
  <p:slideViewPr>
    <p:cSldViewPr snapToGrid="0">
      <p:cViewPr varScale="1">
        <p:scale>
          <a:sx n="101" d="100"/>
          <a:sy n="101" d="100"/>
        </p:scale>
        <p:origin x="1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A2FB6-9FE8-4DF7-B71D-BCF7166D2CAE}" type="datetimeFigureOut">
              <a:rPr lang="ko-KR" altLang="en-US" smtClean="0"/>
              <a:t>2019-02-25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39093-B0FE-4BD8-BBA3-7A4611221E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213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CFA8-F876-464E-AA85-FB140FE4D34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3881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CFA8-F876-464E-AA85-FB140FE4D345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6915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CFA8-F876-464E-AA85-FB140FE4D345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9257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CFA8-F876-464E-AA85-FB140FE4D345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8473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CFA8-F876-464E-AA85-FB140FE4D345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5925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CFA8-F876-464E-AA85-FB140FE4D345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975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CFA8-F876-464E-AA85-FB140FE4D345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069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CFA8-F876-464E-AA85-FB140FE4D345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7253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CFA8-F876-464E-AA85-FB140FE4D345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4825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CFA8-F876-464E-AA85-FB140FE4D345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3602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CFA8-F876-464E-AA85-FB140FE4D34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3742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CFA8-F876-464E-AA85-FB140FE4D34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9202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CFA8-F876-464E-AA85-FB140FE4D345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5924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CFA8-F876-464E-AA85-FB140FE4D345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9214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CFA8-F876-464E-AA85-FB140FE4D345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3645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CFA8-F876-464E-AA85-FB140FE4D345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3354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CFA8-F876-464E-AA85-FB140FE4D345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9558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CFA8-F876-464E-AA85-FB140FE4D345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386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2EA7-B13C-4972-9B70-68A6D7E6B43A}" type="datetimeFigureOut">
              <a:rPr lang="ko-KR" altLang="en-US" smtClean="0"/>
              <a:t>2019-02-25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5D40-218B-42CC-8CFC-8A7C1AF87D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148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2EA7-B13C-4972-9B70-68A6D7E6B43A}" type="datetimeFigureOut">
              <a:rPr lang="ko-KR" altLang="en-US" smtClean="0"/>
              <a:t>2019-02-25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5D40-218B-42CC-8CFC-8A7C1AF87D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01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2EA7-B13C-4972-9B70-68A6D7E6B43A}" type="datetimeFigureOut">
              <a:rPr lang="ko-KR" altLang="en-US" smtClean="0"/>
              <a:t>2019-02-25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5D40-218B-42CC-8CFC-8A7C1AF87D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727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375871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2EA7-B13C-4972-9B70-68A6D7E6B43A}" type="datetimeFigureOut">
              <a:rPr lang="ko-KR" altLang="en-US" smtClean="0"/>
              <a:t>2019-02-25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5D40-218B-42CC-8CFC-8A7C1AF87D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512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2EA7-B13C-4972-9B70-68A6D7E6B43A}" type="datetimeFigureOut">
              <a:rPr lang="ko-KR" altLang="en-US" smtClean="0"/>
              <a:t>2019-02-25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5D40-218B-42CC-8CFC-8A7C1AF87D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813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2EA7-B13C-4972-9B70-68A6D7E6B43A}" type="datetimeFigureOut">
              <a:rPr lang="ko-KR" altLang="en-US" smtClean="0"/>
              <a:t>2019-02-25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5D40-218B-42CC-8CFC-8A7C1AF87D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443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2EA7-B13C-4972-9B70-68A6D7E6B43A}" type="datetimeFigureOut">
              <a:rPr lang="ko-KR" altLang="en-US" smtClean="0"/>
              <a:t>2019-02-25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5D40-218B-42CC-8CFC-8A7C1AF87D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9996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2EA7-B13C-4972-9B70-68A6D7E6B43A}" type="datetimeFigureOut">
              <a:rPr lang="ko-KR" altLang="en-US" smtClean="0"/>
              <a:t>2019-02-25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5D40-218B-42CC-8CFC-8A7C1AF87D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372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2EA7-B13C-4972-9B70-68A6D7E6B43A}" type="datetimeFigureOut">
              <a:rPr lang="ko-KR" altLang="en-US" smtClean="0"/>
              <a:t>2019-02-25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5D40-218B-42CC-8CFC-8A7C1AF87D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932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2EA7-B13C-4972-9B70-68A6D7E6B43A}" type="datetimeFigureOut">
              <a:rPr lang="ko-KR" altLang="en-US" smtClean="0"/>
              <a:t>2019-02-25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5D40-218B-42CC-8CFC-8A7C1AF87D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400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2EA7-B13C-4972-9B70-68A6D7E6B43A}" type="datetimeFigureOut">
              <a:rPr lang="ko-KR" altLang="en-US" smtClean="0"/>
              <a:t>2019-02-25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5D40-218B-42CC-8CFC-8A7C1AF87D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879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92EA7-B13C-4972-9B70-68A6D7E6B43A}" type="datetimeFigureOut">
              <a:rPr lang="ko-KR" altLang="en-US" smtClean="0"/>
              <a:t>2019-02-25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F5D40-218B-42CC-8CFC-8A7C1AF87D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12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(주)시선인터내셔널 디지털 마케팅 아이디어 제안"/>
          <p:cNvSpPr/>
          <p:nvPr/>
        </p:nvSpPr>
        <p:spPr>
          <a:xfrm>
            <a:off x="688660" y="3211896"/>
            <a:ext cx="10566947" cy="1104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>
            <a:spAutoFit/>
          </a:bodyPr>
          <a:lstStyle>
            <a:lvl1pPr algn="l" defTabSz="584200">
              <a:lnSpc>
                <a:spcPct val="120000"/>
              </a:lnSpc>
              <a:defRPr sz="6000" b="1">
                <a:solidFill>
                  <a:srgbClr val="53585F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r>
              <a:rPr lang="en-US" altLang="ko-KR" sz="3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ThermiTight® and ThermiSmooth® Face </a:t>
            </a:r>
          </a:p>
          <a:p>
            <a:r>
              <a:rPr lang="en-US" altLang="ko-KR" sz="3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Sample Content Calendar</a:t>
            </a:r>
            <a:endParaRPr sz="3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0" name="Line"/>
          <p:cNvSpPr/>
          <p:nvPr/>
        </p:nvSpPr>
        <p:spPr>
          <a:xfrm>
            <a:off x="694871" y="4295452"/>
            <a:ext cx="8376940" cy="21105"/>
          </a:xfrm>
          <a:prstGeom prst="line">
            <a:avLst/>
          </a:prstGeom>
          <a:ln w="38100">
            <a:solidFill>
              <a:srgbClr val="53585F"/>
            </a:solidFill>
            <a:bevel/>
          </a:ln>
        </p:spPr>
        <p:txBody>
          <a:bodyPr lIns="22859" tIns="22859" rIns="22859" bIns="22859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(주)시선인터내셔널 디지털 마케팅 아이디어 제안">
            <a:extLst>
              <a:ext uri="{FF2B5EF4-FFF2-40B4-BE49-F238E27FC236}">
                <a16:creationId xmlns:a16="http://schemas.microsoft.com/office/drawing/2014/main" id="{03FE5D71-6A22-4913-989F-2218BB4FD85E}"/>
              </a:ext>
            </a:extLst>
          </p:cNvPr>
          <p:cNvSpPr/>
          <p:nvPr/>
        </p:nvSpPr>
        <p:spPr>
          <a:xfrm>
            <a:off x="688661" y="4598099"/>
            <a:ext cx="10566947" cy="550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>
            <a:spAutoFit/>
          </a:bodyPr>
          <a:lstStyle>
            <a:lvl1pPr algn="l" defTabSz="584200">
              <a:lnSpc>
                <a:spcPct val="120000"/>
              </a:lnSpc>
              <a:defRPr sz="6000" b="1">
                <a:solidFill>
                  <a:srgbClr val="53585F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r>
              <a:rPr lang="en-US" altLang="ko-KR" sz="3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MC-ARV-SM-0009 REV A 2/2019 </a:t>
            </a:r>
            <a:endParaRPr sz="3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274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268857" y="1183615"/>
            <a:ext cx="11654287" cy="0"/>
          </a:xfrm>
          <a:prstGeom prst="line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Channel Strategy"/>
          <p:cNvSpPr/>
          <p:nvPr/>
        </p:nvSpPr>
        <p:spPr>
          <a:xfrm>
            <a:off x="645770" y="626707"/>
            <a:ext cx="6853371" cy="518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84200">
              <a:defRPr b="1">
                <a:solidFill>
                  <a:srgbClr val="53585F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May Week 2</a:t>
            </a:r>
            <a:endParaRPr lang="ko-KR" altLang="en-US" sz="3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7BCF0319-F395-4FB5-8B28-0BED47008A6B}"/>
              </a:ext>
            </a:extLst>
          </p:cNvPr>
          <p:cNvSpPr txBox="1"/>
          <p:nvPr/>
        </p:nvSpPr>
        <p:spPr>
          <a:xfrm>
            <a:off x="469367" y="4633347"/>
            <a:ext cx="3538504" cy="1668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May 6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Patient Testimonial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(Share a patient testimonial! It can be a quote or a video)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RealPatients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#Testimonial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TreatmentName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YourPracticeName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YourProviderName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ko-KR" sz="1000" spc="-4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직사각형 2">
            <a:extLst>
              <a:ext uri="{FF2B5EF4-FFF2-40B4-BE49-F238E27FC236}">
                <a16:creationId xmlns:a16="http://schemas.microsoft.com/office/drawing/2014/main" id="{4CE6E4D5-FAA5-4C47-AF4B-2D93CEA35F7A}"/>
              </a:ext>
            </a:extLst>
          </p:cNvPr>
          <p:cNvSpPr/>
          <p:nvPr/>
        </p:nvSpPr>
        <p:spPr>
          <a:xfrm>
            <a:off x="645769" y="4277692"/>
            <a:ext cx="2728685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0743A0C-05B3-42B4-BA81-6F99AB08E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6" y="1454736"/>
            <a:ext cx="2696021" cy="2696021"/>
          </a:xfrm>
          <a:prstGeom prst="rect">
            <a:avLst/>
          </a:prstGeom>
        </p:spPr>
      </p:pic>
      <p:sp>
        <p:nvSpPr>
          <p:cNvPr id="24" name="직사각형 2">
            <a:extLst>
              <a:ext uri="{FF2B5EF4-FFF2-40B4-BE49-F238E27FC236}">
                <a16:creationId xmlns:a16="http://schemas.microsoft.com/office/drawing/2014/main" id="{9B72A604-2940-48AE-8B73-093BAA774419}"/>
              </a:ext>
            </a:extLst>
          </p:cNvPr>
          <p:cNvSpPr/>
          <p:nvPr/>
        </p:nvSpPr>
        <p:spPr>
          <a:xfrm>
            <a:off x="8362897" y="4277692"/>
            <a:ext cx="2696021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82F9CD29-0B1F-4F8B-A5DC-23E989CD5D8B}"/>
              </a:ext>
            </a:extLst>
          </p:cNvPr>
          <p:cNvSpPr txBox="1"/>
          <p:nvPr/>
        </p:nvSpPr>
        <p:spPr>
          <a:xfrm>
            <a:off x="8202345" y="4633347"/>
            <a:ext cx="3538503" cy="1436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May 10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altLang="ko-KR" sz="1000" b="1" spc="10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Weekend Ready</a:t>
            </a:r>
            <a:endParaRPr lang="en-US" altLang="ko-KR" sz="1000" spc="10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It’s 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Friyay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! Have a great weekend, everyone! (Share a fun photo or video of a weekend activity).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#Weekend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Friyay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YourPracticeName</a:t>
            </a:r>
            <a:endParaRPr lang="en-US" altLang="ko-KR" sz="1000" spc="10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FA95CDE-E9E7-4D77-A362-F3D0066DB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897" y="1454737"/>
            <a:ext cx="2696021" cy="2696021"/>
          </a:xfrm>
          <a:prstGeom prst="rect">
            <a:avLst/>
          </a:prstGeom>
        </p:spPr>
      </p:pic>
      <p:sp>
        <p:nvSpPr>
          <p:cNvPr id="27" name="직사각형 2">
            <a:extLst>
              <a:ext uri="{FF2B5EF4-FFF2-40B4-BE49-F238E27FC236}">
                <a16:creationId xmlns:a16="http://schemas.microsoft.com/office/drawing/2014/main" id="{2EFC277A-29ED-4AE9-85EB-C21F980A6737}"/>
              </a:ext>
            </a:extLst>
          </p:cNvPr>
          <p:cNvSpPr/>
          <p:nvPr/>
        </p:nvSpPr>
        <p:spPr>
          <a:xfrm>
            <a:off x="4470285" y="4277692"/>
            <a:ext cx="2728685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sp>
        <p:nvSpPr>
          <p:cNvPr id="28" name="object 15">
            <a:extLst>
              <a:ext uri="{FF2B5EF4-FFF2-40B4-BE49-F238E27FC236}">
                <a16:creationId xmlns:a16="http://schemas.microsoft.com/office/drawing/2014/main" id="{B378C46B-132B-49EE-A725-608A86ABC67A}"/>
              </a:ext>
            </a:extLst>
          </p:cNvPr>
          <p:cNvSpPr txBox="1"/>
          <p:nvPr/>
        </p:nvSpPr>
        <p:spPr>
          <a:xfrm>
            <a:off x="4310366" y="4633059"/>
            <a:ext cx="3604901" cy="1899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May 8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Brand: ThermiSmooth Face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For a naturally refreshed appearance this Spring, get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ThermiSmoothFace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! It takes less than 30 minutes and no downtime so you can get back to your day. Call us to book your consultation!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StrutYourStuff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LunchTimeTreatment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YourPracticeName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YourProviderName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8AE5AF5-B07D-4CAA-BD52-F9DF7338B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846" y="1454737"/>
            <a:ext cx="2691828" cy="269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3571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268857" y="1183615"/>
            <a:ext cx="11654287" cy="0"/>
          </a:xfrm>
          <a:prstGeom prst="line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Channel Strategy"/>
          <p:cNvSpPr/>
          <p:nvPr/>
        </p:nvSpPr>
        <p:spPr>
          <a:xfrm>
            <a:off x="645770" y="626707"/>
            <a:ext cx="6853371" cy="518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84200">
              <a:defRPr b="1">
                <a:solidFill>
                  <a:srgbClr val="53585F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May Week 3</a:t>
            </a:r>
            <a:endParaRPr lang="ko-KR" altLang="en-US" sz="3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8F4CB6C8-7DCF-4801-B6AF-8F9A241493ED}"/>
              </a:ext>
            </a:extLst>
          </p:cNvPr>
          <p:cNvSpPr txBox="1"/>
          <p:nvPr/>
        </p:nvSpPr>
        <p:spPr>
          <a:xfrm>
            <a:off x="469367" y="4633347"/>
            <a:ext cx="3538504" cy="1668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May 13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Brand: ThermiTight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Wedding season is here! Get ready with single-treatment #ThermiTight. Call us for a free consultation and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StrutYourStuff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down that aisle!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NoSurgery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WeddingSeason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YourPracticeName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YourProviderName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ko-KR" sz="1000" spc="-4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직사각형 2">
            <a:extLst>
              <a:ext uri="{FF2B5EF4-FFF2-40B4-BE49-F238E27FC236}">
                <a16:creationId xmlns:a16="http://schemas.microsoft.com/office/drawing/2014/main" id="{81C1E59F-393D-4B15-B41E-BFA2B34712AB}"/>
              </a:ext>
            </a:extLst>
          </p:cNvPr>
          <p:cNvSpPr/>
          <p:nvPr/>
        </p:nvSpPr>
        <p:spPr>
          <a:xfrm>
            <a:off x="645769" y="4277692"/>
            <a:ext cx="2728685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2B87D71-01AE-4DD6-985B-D2B6581F5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59" y="1456419"/>
            <a:ext cx="2692655" cy="2692655"/>
          </a:xfrm>
          <a:prstGeom prst="rect">
            <a:avLst/>
          </a:prstGeom>
        </p:spPr>
      </p:pic>
      <p:sp>
        <p:nvSpPr>
          <p:cNvPr id="28" name="직사각형 2">
            <a:extLst>
              <a:ext uri="{FF2B5EF4-FFF2-40B4-BE49-F238E27FC236}">
                <a16:creationId xmlns:a16="http://schemas.microsoft.com/office/drawing/2014/main" id="{0351B0D5-651D-44B2-AD41-95BA44FE2700}"/>
              </a:ext>
            </a:extLst>
          </p:cNvPr>
          <p:cNvSpPr/>
          <p:nvPr/>
        </p:nvSpPr>
        <p:spPr>
          <a:xfrm>
            <a:off x="8362897" y="4277692"/>
            <a:ext cx="2696021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sp>
        <p:nvSpPr>
          <p:cNvPr id="29" name="object 15">
            <a:extLst>
              <a:ext uri="{FF2B5EF4-FFF2-40B4-BE49-F238E27FC236}">
                <a16:creationId xmlns:a16="http://schemas.microsoft.com/office/drawing/2014/main" id="{CE9B2907-B199-467A-88E2-82803A0D56E8}"/>
              </a:ext>
            </a:extLst>
          </p:cNvPr>
          <p:cNvSpPr txBox="1"/>
          <p:nvPr/>
        </p:nvSpPr>
        <p:spPr>
          <a:xfrm>
            <a:off x="8202345" y="4633347"/>
            <a:ext cx="3903930" cy="1899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May 17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altLang="ko-KR" sz="1000" b="1" spc="10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Brand: ThermiSmooth Face</a:t>
            </a:r>
            <a:endParaRPr lang="en-US" altLang="ko-KR" sz="1000" spc="10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(Post a picture or video performing ThermiSmooth Face). We &lt;3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ThermiSmoothFace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! If you call us today to book your consultation, you will save (enter discount here) on your treatment package!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NaturalResults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NoSurgery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StrutYourStuff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YourPracticeName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YourProviderName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2986F26-1CE9-44FF-9F41-AB77F0AF0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897" y="1454737"/>
            <a:ext cx="2696021" cy="2696021"/>
          </a:xfrm>
          <a:prstGeom prst="rect">
            <a:avLst/>
          </a:prstGeom>
        </p:spPr>
      </p:pic>
      <p:sp>
        <p:nvSpPr>
          <p:cNvPr id="31" name="직사각형 2">
            <a:extLst>
              <a:ext uri="{FF2B5EF4-FFF2-40B4-BE49-F238E27FC236}">
                <a16:creationId xmlns:a16="http://schemas.microsoft.com/office/drawing/2014/main" id="{8FF99759-34B5-4990-AC3B-29EECF95F064}"/>
              </a:ext>
            </a:extLst>
          </p:cNvPr>
          <p:cNvSpPr/>
          <p:nvPr/>
        </p:nvSpPr>
        <p:spPr>
          <a:xfrm>
            <a:off x="4470285" y="4277692"/>
            <a:ext cx="2728685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id="{1BE72420-B866-432C-9D82-C9CE01626D02}"/>
              </a:ext>
            </a:extLst>
          </p:cNvPr>
          <p:cNvSpPr txBox="1"/>
          <p:nvPr/>
        </p:nvSpPr>
        <p:spPr>
          <a:xfrm>
            <a:off x="4310366" y="4633059"/>
            <a:ext cx="3604901" cy="1207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May 15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Wellness Wednesday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(Share your favorite wellness tip). 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WellnessWednesday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HumpDay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YourPracticeName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YourProviderName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5BD8FAD-948A-4518-BBB1-3EDCA0CE6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846" y="1454737"/>
            <a:ext cx="2691828" cy="269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82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268857" y="1183615"/>
            <a:ext cx="11654287" cy="0"/>
          </a:xfrm>
          <a:prstGeom prst="line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Channel Strategy"/>
          <p:cNvSpPr/>
          <p:nvPr/>
        </p:nvSpPr>
        <p:spPr>
          <a:xfrm>
            <a:off x="645770" y="626707"/>
            <a:ext cx="6853371" cy="518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84200">
              <a:defRPr b="1">
                <a:solidFill>
                  <a:srgbClr val="53585F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May Week 4</a:t>
            </a:r>
            <a:endParaRPr lang="ko-KR" altLang="en-US" sz="3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1B82C877-7802-4B61-9D45-EC44FCD41804}"/>
              </a:ext>
            </a:extLst>
          </p:cNvPr>
          <p:cNvSpPr txBox="1"/>
          <p:nvPr/>
        </p:nvSpPr>
        <p:spPr>
          <a:xfrm>
            <a:off x="469367" y="4633347"/>
            <a:ext cx="3538504" cy="1207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May 20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Motivation Monday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(Post a motivational quote)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MotivatonMonday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NewWeek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NewGoals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YourPracticeName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ko-KR" sz="1000" spc="-4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직사각형 2">
            <a:extLst>
              <a:ext uri="{FF2B5EF4-FFF2-40B4-BE49-F238E27FC236}">
                <a16:creationId xmlns:a16="http://schemas.microsoft.com/office/drawing/2014/main" id="{2F5E4CE6-F3C0-4B56-8D72-46A332D5E1DF}"/>
              </a:ext>
            </a:extLst>
          </p:cNvPr>
          <p:cNvSpPr/>
          <p:nvPr/>
        </p:nvSpPr>
        <p:spPr>
          <a:xfrm>
            <a:off x="645769" y="4277692"/>
            <a:ext cx="2728685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DA41CA6-F692-47B5-83C6-9646B63A2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6" y="1454736"/>
            <a:ext cx="2696021" cy="2696021"/>
          </a:xfrm>
          <a:prstGeom prst="rect">
            <a:avLst/>
          </a:prstGeom>
        </p:spPr>
      </p:pic>
      <p:sp>
        <p:nvSpPr>
          <p:cNvPr id="21" name="직사각형 2">
            <a:extLst>
              <a:ext uri="{FF2B5EF4-FFF2-40B4-BE49-F238E27FC236}">
                <a16:creationId xmlns:a16="http://schemas.microsoft.com/office/drawing/2014/main" id="{0284D67A-A8C9-45C4-9318-FE068D90E720}"/>
              </a:ext>
            </a:extLst>
          </p:cNvPr>
          <p:cNvSpPr/>
          <p:nvPr/>
        </p:nvSpPr>
        <p:spPr>
          <a:xfrm>
            <a:off x="8362897" y="4277692"/>
            <a:ext cx="2696021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sp>
        <p:nvSpPr>
          <p:cNvPr id="26" name="object 15">
            <a:extLst>
              <a:ext uri="{FF2B5EF4-FFF2-40B4-BE49-F238E27FC236}">
                <a16:creationId xmlns:a16="http://schemas.microsoft.com/office/drawing/2014/main" id="{C24A48EC-B486-42E7-9944-59E7A7EB72D9}"/>
              </a:ext>
            </a:extLst>
          </p:cNvPr>
          <p:cNvSpPr txBox="1"/>
          <p:nvPr/>
        </p:nvSpPr>
        <p:spPr>
          <a:xfrm>
            <a:off x="8202345" y="4633347"/>
            <a:ext cx="3538503" cy="1436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May 24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altLang="ko-KR" sz="1000" b="1" spc="10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Fun Fact Friday</a:t>
            </a:r>
            <a:endParaRPr lang="en-US" altLang="ko-KR" sz="1000" spc="10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(Have an interesting fact about your practice or about a treatment that you provide? Post it!)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FunFactFriday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Friyay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#Weekend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81677F6-E5ED-45AC-95EB-DF2EA7636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897" y="1454737"/>
            <a:ext cx="2696021" cy="2696021"/>
          </a:xfrm>
          <a:prstGeom prst="rect">
            <a:avLst/>
          </a:prstGeom>
        </p:spPr>
      </p:pic>
      <p:sp>
        <p:nvSpPr>
          <p:cNvPr id="28" name="직사각형 2">
            <a:extLst>
              <a:ext uri="{FF2B5EF4-FFF2-40B4-BE49-F238E27FC236}">
                <a16:creationId xmlns:a16="http://schemas.microsoft.com/office/drawing/2014/main" id="{4598A01B-9496-40F5-AC17-95B4E6800A3C}"/>
              </a:ext>
            </a:extLst>
          </p:cNvPr>
          <p:cNvSpPr/>
          <p:nvPr/>
        </p:nvSpPr>
        <p:spPr>
          <a:xfrm>
            <a:off x="4470285" y="4277692"/>
            <a:ext cx="2728685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sp>
        <p:nvSpPr>
          <p:cNvPr id="29" name="object 15">
            <a:extLst>
              <a:ext uri="{FF2B5EF4-FFF2-40B4-BE49-F238E27FC236}">
                <a16:creationId xmlns:a16="http://schemas.microsoft.com/office/drawing/2014/main" id="{30C409F4-3618-4F4D-93E9-058287E2BE13}"/>
              </a:ext>
            </a:extLst>
          </p:cNvPr>
          <p:cNvSpPr txBox="1"/>
          <p:nvPr/>
        </p:nvSpPr>
        <p:spPr>
          <a:xfrm>
            <a:off x="4310366" y="4633059"/>
            <a:ext cx="3604901" cy="1899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May 22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Brand: ThermiTight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Father’s Day is just around the corner! Treat yourself to non-surgical #ThermiTight for that extra help getting the body you want!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FathersDay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#Dad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OneAndDone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#Gift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StrutYourStuff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YourPracticeName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YourProviderName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29628C8-CB67-4B37-949D-9061A0B27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846" y="1454737"/>
            <a:ext cx="2691828" cy="269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7083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268857" y="1183615"/>
            <a:ext cx="11654287" cy="0"/>
          </a:xfrm>
          <a:prstGeom prst="line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Channel Strategy"/>
          <p:cNvSpPr/>
          <p:nvPr/>
        </p:nvSpPr>
        <p:spPr>
          <a:xfrm>
            <a:off x="645770" y="626707"/>
            <a:ext cx="6853371" cy="518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84200">
              <a:defRPr b="1">
                <a:solidFill>
                  <a:srgbClr val="53585F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May Week 5</a:t>
            </a:r>
            <a:endParaRPr lang="ko-KR" altLang="en-US" sz="3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79E49D19-1B24-4276-8860-8BF2226310FD}"/>
              </a:ext>
            </a:extLst>
          </p:cNvPr>
          <p:cNvSpPr txBox="1"/>
          <p:nvPr/>
        </p:nvSpPr>
        <p:spPr>
          <a:xfrm>
            <a:off x="469367" y="4633347"/>
            <a:ext cx="3538504" cy="2130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May 27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Brand: ThermiSmooth Face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Dads deserve to have a more youthful-looking appearance, too! Call us to schedule a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ThermiSmoothFace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treatment for the special guys in your life. 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FathersDay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#Gift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NoSurgery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NoDowntime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YourPracticeName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YourProviderName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ko-KR" sz="1000" spc="-4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직사각형 2">
            <a:extLst>
              <a:ext uri="{FF2B5EF4-FFF2-40B4-BE49-F238E27FC236}">
                <a16:creationId xmlns:a16="http://schemas.microsoft.com/office/drawing/2014/main" id="{6B016C15-9BFF-4857-8BBA-4C97FF4CB43B}"/>
              </a:ext>
            </a:extLst>
          </p:cNvPr>
          <p:cNvSpPr/>
          <p:nvPr/>
        </p:nvSpPr>
        <p:spPr>
          <a:xfrm>
            <a:off x="645769" y="4277692"/>
            <a:ext cx="2728685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06C87BD-98DC-4FB2-B85F-835FFE78A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6" y="1454736"/>
            <a:ext cx="2696021" cy="2696021"/>
          </a:xfrm>
          <a:prstGeom prst="rect">
            <a:avLst/>
          </a:prstGeom>
        </p:spPr>
      </p:pic>
      <p:sp>
        <p:nvSpPr>
          <p:cNvPr id="25" name="직사각형 2">
            <a:extLst>
              <a:ext uri="{FF2B5EF4-FFF2-40B4-BE49-F238E27FC236}">
                <a16:creationId xmlns:a16="http://schemas.microsoft.com/office/drawing/2014/main" id="{EDE9E00F-E587-4BAF-9EA4-C26FB2508594}"/>
              </a:ext>
            </a:extLst>
          </p:cNvPr>
          <p:cNvSpPr/>
          <p:nvPr/>
        </p:nvSpPr>
        <p:spPr>
          <a:xfrm>
            <a:off x="8362897" y="4277692"/>
            <a:ext cx="2696021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sp>
        <p:nvSpPr>
          <p:cNvPr id="26" name="object 15">
            <a:extLst>
              <a:ext uri="{FF2B5EF4-FFF2-40B4-BE49-F238E27FC236}">
                <a16:creationId xmlns:a16="http://schemas.microsoft.com/office/drawing/2014/main" id="{6DFF9562-CAD6-429B-9DD4-340E33F55053}"/>
              </a:ext>
            </a:extLst>
          </p:cNvPr>
          <p:cNvSpPr txBox="1"/>
          <p:nvPr/>
        </p:nvSpPr>
        <p:spPr>
          <a:xfrm>
            <a:off x="8202345" y="4633347"/>
            <a:ext cx="3538503" cy="2130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May 31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endParaRPr lang="en-US" altLang="ko-KR" sz="1000" b="1" spc="10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Before &amp; After</a:t>
            </a:r>
            <a:endParaRPr lang="en-US" altLang="ko-KR" sz="1000" spc="10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(Post a before &amp; after photo from one of your treatments). Check out this Before &amp; After on our (enter treatment) patient! Call us and book an appointment today!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BeforeAndAfter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#Transformation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TreatmentNameHere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YourPracticeName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YourProviderName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25CA5F6-3D65-4FFD-B9C4-F20F9044C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897" y="1454737"/>
            <a:ext cx="2696021" cy="2696021"/>
          </a:xfrm>
          <a:prstGeom prst="rect">
            <a:avLst/>
          </a:prstGeom>
        </p:spPr>
      </p:pic>
      <p:sp>
        <p:nvSpPr>
          <p:cNvPr id="28" name="직사각형 2">
            <a:extLst>
              <a:ext uri="{FF2B5EF4-FFF2-40B4-BE49-F238E27FC236}">
                <a16:creationId xmlns:a16="http://schemas.microsoft.com/office/drawing/2014/main" id="{0C938BFD-E672-4CA5-9FC6-A2D172476FB5}"/>
              </a:ext>
            </a:extLst>
          </p:cNvPr>
          <p:cNvSpPr/>
          <p:nvPr/>
        </p:nvSpPr>
        <p:spPr>
          <a:xfrm>
            <a:off x="4470285" y="4277692"/>
            <a:ext cx="2728685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sp>
        <p:nvSpPr>
          <p:cNvPr id="29" name="object 15">
            <a:extLst>
              <a:ext uri="{FF2B5EF4-FFF2-40B4-BE49-F238E27FC236}">
                <a16:creationId xmlns:a16="http://schemas.microsoft.com/office/drawing/2014/main" id="{075DC87B-B588-41A2-9A6B-7E9DE78E52B6}"/>
              </a:ext>
            </a:extLst>
          </p:cNvPr>
          <p:cNvSpPr txBox="1"/>
          <p:nvPr/>
        </p:nvSpPr>
        <p:spPr>
          <a:xfrm>
            <a:off x="4310366" y="4633059"/>
            <a:ext cx="3604901" cy="1899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May 29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Hump Day Giveaway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It’s Hump Day! Like our post and tag a friend and you could win (enter prize or discount on treatment)!  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HumpDay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#Giveaway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TreatmentNameHere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YourPracticeName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YourProviderName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FF5C518-6055-4C44-8538-9AD6BEBD0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846" y="1454737"/>
            <a:ext cx="2691828" cy="269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3627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(주)시선인터내셔널 디지털 마케팅 아이디어 제안"/>
          <p:cNvSpPr/>
          <p:nvPr/>
        </p:nvSpPr>
        <p:spPr>
          <a:xfrm>
            <a:off x="688662" y="3704802"/>
            <a:ext cx="10566947" cy="550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>
            <a:spAutoFit/>
          </a:bodyPr>
          <a:lstStyle>
            <a:lvl1pPr algn="l" defTabSz="584200">
              <a:lnSpc>
                <a:spcPct val="120000"/>
              </a:lnSpc>
              <a:defRPr sz="6000" b="1">
                <a:solidFill>
                  <a:srgbClr val="53585F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r>
              <a:rPr lang="en-US" altLang="ko-KR" sz="3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June</a:t>
            </a:r>
            <a:endParaRPr sz="3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0" name="Line"/>
          <p:cNvSpPr/>
          <p:nvPr/>
        </p:nvSpPr>
        <p:spPr>
          <a:xfrm>
            <a:off x="694871" y="4295452"/>
            <a:ext cx="8376940" cy="21105"/>
          </a:xfrm>
          <a:prstGeom prst="line">
            <a:avLst/>
          </a:prstGeom>
          <a:ln w="38100">
            <a:solidFill>
              <a:srgbClr val="53585F"/>
            </a:solidFill>
            <a:bevel/>
          </a:ln>
        </p:spPr>
        <p:txBody>
          <a:bodyPr lIns="22859" tIns="22859" rIns="22859" bIns="22859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2748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268857" y="1183615"/>
            <a:ext cx="11654287" cy="0"/>
          </a:xfrm>
          <a:prstGeom prst="line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Channel Strategy"/>
          <p:cNvSpPr/>
          <p:nvPr/>
        </p:nvSpPr>
        <p:spPr>
          <a:xfrm>
            <a:off x="645770" y="626707"/>
            <a:ext cx="6853371" cy="518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84200">
              <a:defRPr b="1">
                <a:solidFill>
                  <a:srgbClr val="53585F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June Week 1</a:t>
            </a:r>
            <a:endParaRPr lang="ko-KR" altLang="en-US" sz="3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6127B87D-7131-4594-8F41-6089A22E0E7D}"/>
              </a:ext>
            </a:extLst>
          </p:cNvPr>
          <p:cNvSpPr txBox="1"/>
          <p:nvPr/>
        </p:nvSpPr>
        <p:spPr>
          <a:xfrm>
            <a:off x="469367" y="4633347"/>
            <a:ext cx="3538504" cy="1207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June 3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Motivational Monday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Happy June! (Post a motivational quote) 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MotivationMonday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#June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SummerIsComing</a:t>
            </a:r>
            <a:endParaRPr lang="en-US" altLang="ko-KR" sz="1000" spc="-4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직사각형 2">
            <a:extLst>
              <a:ext uri="{FF2B5EF4-FFF2-40B4-BE49-F238E27FC236}">
                <a16:creationId xmlns:a16="http://schemas.microsoft.com/office/drawing/2014/main" id="{8AC202B6-BDD1-4BC5-9CE6-777B82DCB9CC}"/>
              </a:ext>
            </a:extLst>
          </p:cNvPr>
          <p:cNvSpPr/>
          <p:nvPr/>
        </p:nvSpPr>
        <p:spPr>
          <a:xfrm>
            <a:off x="645769" y="4277692"/>
            <a:ext cx="2728685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695F161-D46A-4DC6-950A-D23198E76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6" y="1454736"/>
            <a:ext cx="2696021" cy="2696021"/>
          </a:xfrm>
          <a:prstGeom prst="rect">
            <a:avLst/>
          </a:prstGeom>
        </p:spPr>
      </p:pic>
      <p:sp>
        <p:nvSpPr>
          <p:cNvPr id="24" name="직사각형 2">
            <a:extLst>
              <a:ext uri="{FF2B5EF4-FFF2-40B4-BE49-F238E27FC236}">
                <a16:creationId xmlns:a16="http://schemas.microsoft.com/office/drawing/2014/main" id="{3BCFBAF3-CDF5-4168-B195-31A4B7E3078E}"/>
              </a:ext>
            </a:extLst>
          </p:cNvPr>
          <p:cNvSpPr/>
          <p:nvPr/>
        </p:nvSpPr>
        <p:spPr>
          <a:xfrm>
            <a:off x="8362897" y="4277692"/>
            <a:ext cx="2696021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0DB30CF7-C6EA-4041-928D-4C52F1DFA2A4}"/>
              </a:ext>
            </a:extLst>
          </p:cNvPr>
          <p:cNvSpPr txBox="1"/>
          <p:nvPr/>
        </p:nvSpPr>
        <p:spPr>
          <a:xfrm>
            <a:off x="8202345" y="4633347"/>
            <a:ext cx="3538503" cy="1436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June 7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altLang="ko-KR" sz="1000" b="1" spc="10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Fun Fact Friday</a:t>
            </a:r>
            <a:endParaRPr lang="en-US" altLang="ko-KR" sz="1000" spc="10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(Have an interesting fact about your practice or about a treatment that you provide? Post it!)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FunFactFriday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Friyay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#Weekend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253F0F2-F7D4-4419-9BCB-67970027E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897" y="1454737"/>
            <a:ext cx="2696021" cy="2696021"/>
          </a:xfrm>
          <a:prstGeom prst="rect">
            <a:avLst/>
          </a:prstGeom>
        </p:spPr>
      </p:pic>
      <p:sp>
        <p:nvSpPr>
          <p:cNvPr id="27" name="직사각형 2">
            <a:extLst>
              <a:ext uri="{FF2B5EF4-FFF2-40B4-BE49-F238E27FC236}">
                <a16:creationId xmlns:a16="http://schemas.microsoft.com/office/drawing/2014/main" id="{8FA41742-BF54-4A3D-8F67-E8A7D4576D50}"/>
              </a:ext>
            </a:extLst>
          </p:cNvPr>
          <p:cNvSpPr/>
          <p:nvPr/>
        </p:nvSpPr>
        <p:spPr>
          <a:xfrm>
            <a:off x="4470285" y="4277692"/>
            <a:ext cx="2728685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sp>
        <p:nvSpPr>
          <p:cNvPr id="28" name="object 15">
            <a:extLst>
              <a:ext uri="{FF2B5EF4-FFF2-40B4-BE49-F238E27FC236}">
                <a16:creationId xmlns:a16="http://schemas.microsoft.com/office/drawing/2014/main" id="{E902F085-BD12-4900-B189-C154B0C2F86F}"/>
              </a:ext>
            </a:extLst>
          </p:cNvPr>
          <p:cNvSpPr txBox="1"/>
          <p:nvPr/>
        </p:nvSpPr>
        <p:spPr>
          <a:xfrm>
            <a:off x="4310366" y="4633059"/>
            <a:ext cx="3604901" cy="1899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June 5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Brand: ThermiTight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#ThermiTight may help with those areas you can’t work out at the gym. Call us today and see if single-treatment, non-surgical ThermiTight is right for you!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WeddingSeason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#Neck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SuitAndTie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NoSurgery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YourPracticeName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YourProviderName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B4DA61E-908B-40D4-B1A4-FD9D090B7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846" y="1454737"/>
            <a:ext cx="2691828" cy="269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5836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268857" y="1183615"/>
            <a:ext cx="11654287" cy="0"/>
          </a:xfrm>
          <a:prstGeom prst="line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Channel Strategy"/>
          <p:cNvSpPr/>
          <p:nvPr/>
        </p:nvSpPr>
        <p:spPr>
          <a:xfrm>
            <a:off x="645770" y="626707"/>
            <a:ext cx="6853371" cy="518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84200">
              <a:defRPr b="1">
                <a:solidFill>
                  <a:srgbClr val="53585F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June Week 2</a:t>
            </a:r>
            <a:endParaRPr lang="ko-KR" altLang="en-US" sz="3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B06AA9FB-0162-4558-8B88-239230A2B364}"/>
              </a:ext>
            </a:extLst>
          </p:cNvPr>
          <p:cNvSpPr txBox="1"/>
          <p:nvPr/>
        </p:nvSpPr>
        <p:spPr>
          <a:xfrm>
            <a:off x="469367" y="4633347"/>
            <a:ext cx="3538504" cy="2130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June 10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ThermiSmooth Face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Non-surgical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ThermiSmoothFace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is a great gift for the men in  your life! Call us today for (promotional discount) off ThermiSmooth Face packages!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NoDowntime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NoDowntime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#Gift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FathersDay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#Gentlemen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YourPracticeName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YourProviderName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ko-KR" sz="1000" spc="-4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직사각형 2">
            <a:extLst>
              <a:ext uri="{FF2B5EF4-FFF2-40B4-BE49-F238E27FC236}">
                <a16:creationId xmlns:a16="http://schemas.microsoft.com/office/drawing/2014/main" id="{F417B2BA-1D00-452F-B2E7-C3CFFCA7536A}"/>
              </a:ext>
            </a:extLst>
          </p:cNvPr>
          <p:cNvSpPr/>
          <p:nvPr/>
        </p:nvSpPr>
        <p:spPr>
          <a:xfrm>
            <a:off x="645769" y="4277692"/>
            <a:ext cx="2728685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E0802FA-DCB5-4210-8BA5-3A386755C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59" y="1456419"/>
            <a:ext cx="2692655" cy="2692655"/>
          </a:xfrm>
          <a:prstGeom prst="rect">
            <a:avLst/>
          </a:prstGeom>
        </p:spPr>
      </p:pic>
      <p:sp>
        <p:nvSpPr>
          <p:cNvPr id="24" name="직사각형 2">
            <a:extLst>
              <a:ext uri="{FF2B5EF4-FFF2-40B4-BE49-F238E27FC236}">
                <a16:creationId xmlns:a16="http://schemas.microsoft.com/office/drawing/2014/main" id="{16AC1452-36C0-4B7E-83FE-88BCCC1B25BE}"/>
              </a:ext>
            </a:extLst>
          </p:cNvPr>
          <p:cNvSpPr/>
          <p:nvPr/>
        </p:nvSpPr>
        <p:spPr>
          <a:xfrm>
            <a:off x="8362897" y="4277692"/>
            <a:ext cx="2696021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10C1DD8F-477C-4DD1-A55E-AF244A4DB664}"/>
              </a:ext>
            </a:extLst>
          </p:cNvPr>
          <p:cNvSpPr txBox="1"/>
          <p:nvPr/>
        </p:nvSpPr>
        <p:spPr>
          <a:xfrm>
            <a:off x="8202345" y="4633347"/>
            <a:ext cx="3538503" cy="2130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June 14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altLang="ko-KR" sz="1000" b="1" spc="10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Brand: ThermiSmooth Face</a:t>
            </a:r>
            <a:endParaRPr lang="en-US" altLang="ko-KR" sz="1000" spc="10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You deserve to look and feel your best on your big day! Call us and book your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ThermiSmoothFace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treatment today and receive (enter promotional rate/discount)! 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NoDowntime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NoSurgery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WeddingSeason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#Confidence #Smile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YourPracticeName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YourProviderName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DDF6C08-1A0A-470C-BCB2-E95F1A931E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897" y="1454737"/>
            <a:ext cx="2696021" cy="2696021"/>
          </a:xfrm>
          <a:prstGeom prst="rect">
            <a:avLst/>
          </a:prstGeom>
        </p:spPr>
      </p:pic>
      <p:sp>
        <p:nvSpPr>
          <p:cNvPr id="27" name="직사각형 2">
            <a:extLst>
              <a:ext uri="{FF2B5EF4-FFF2-40B4-BE49-F238E27FC236}">
                <a16:creationId xmlns:a16="http://schemas.microsoft.com/office/drawing/2014/main" id="{7C0FC5FE-92F7-4A1D-B272-B05EFDD2D61E}"/>
              </a:ext>
            </a:extLst>
          </p:cNvPr>
          <p:cNvSpPr/>
          <p:nvPr/>
        </p:nvSpPr>
        <p:spPr>
          <a:xfrm>
            <a:off x="4470285" y="4277692"/>
            <a:ext cx="2728685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sp>
        <p:nvSpPr>
          <p:cNvPr id="28" name="object 15">
            <a:extLst>
              <a:ext uri="{FF2B5EF4-FFF2-40B4-BE49-F238E27FC236}">
                <a16:creationId xmlns:a16="http://schemas.microsoft.com/office/drawing/2014/main" id="{A9120F74-217B-4690-9A38-3B121F8F4712}"/>
              </a:ext>
            </a:extLst>
          </p:cNvPr>
          <p:cNvSpPr txBox="1"/>
          <p:nvPr/>
        </p:nvSpPr>
        <p:spPr>
          <a:xfrm>
            <a:off x="4310366" y="4633059"/>
            <a:ext cx="3604901" cy="1668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June 12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Patient Testimonial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(Share a patient testimonial! It can be a quote or a video)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RealPatients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#Testimonial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TreatmentName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YourPracticeName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YourProviderName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ko-KR" sz="1000" spc="-4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71C58DB-D42B-4159-934B-BB19C3238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846" y="1454737"/>
            <a:ext cx="2691828" cy="269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341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268857" y="1183615"/>
            <a:ext cx="11654287" cy="0"/>
          </a:xfrm>
          <a:prstGeom prst="line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Channel Strategy"/>
          <p:cNvSpPr/>
          <p:nvPr/>
        </p:nvSpPr>
        <p:spPr>
          <a:xfrm>
            <a:off x="645770" y="626707"/>
            <a:ext cx="6853371" cy="518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84200">
              <a:defRPr b="1">
                <a:solidFill>
                  <a:srgbClr val="53585F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June Week 3</a:t>
            </a:r>
            <a:endParaRPr lang="ko-KR" altLang="en-US" sz="3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8E79C05B-02C7-4BB0-AAA0-6498E627B754}"/>
              </a:ext>
            </a:extLst>
          </p:cNvPr>
          <p:cNvSpPr txBox="1"/>
          <p:nvPr/>
        </p:nvSpPr>
        <p:spPr>
          <a:xfrm>
            <a:off x="367766" y="4633347"/>
            <a:ext cx="3840999" cy="2130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June 17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Brand: ThermiTight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Have some troublesome areas that could use a little help? Non-surgical, single-treatment #ThermiTight may be right for you! Call us for a free consultation and receive (enter promotional rate/discount) off when you book your treatment!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OneAndDone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SwimsuitSeason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SummerBody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#Goals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StrutYourStuff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#Thermi</a:t>
            </a:r>
            <a:endParaRPr lang="en-US" altLang="ko-KR" sz="1000" spc="-4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직사각형 2">
            <a:extLst>
              <a:ext uri="{FF2B5EF4-FFF2-40B4-BE49-F238E27FC236}">
                <a16:creationId xmlns:a16="http://schemas.microsoft.com/office/drawing/2014/main" id="{C1E25A28-5DD9-4A27-8560-1E44163C5101}"/>
              </a:ext>
            </a:extLst>
          </p:cNvPr>
          <p:cNvSpPr/>
          <p:nvPr/>
        </p:nvSpPr>
        <p:spPr>
          <a:xfrm>
            <a:off x="645769" y="4277692"/>
            <a:ext cx="2728685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62D9B77-2CE2-457B-89F3-CF9E73B49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6" y="1454736"/>
            <a:ext cx="2696021" cy="2696021"/>
          </a:xfrm>
          <a:prstGeom prst="rect">
            <a:avLst/>
          </a:prstGeom>
        </p:spPr>
      </p:pic>
      <p:sp>
        <p:nvSpPr>
          <p:cNvPr id="28" name="직사각형 2">
            <a:extLst>
              <a:ext uri="{FF2B5EF4-FFF2-40B4-BE49-F238E27FC236}">
                <a16:creationId xmlns:a16="http://schemas.microsoft.com/office/drawing/2014/main" id="{B4E47D93-A325-4750-846F-44C928884442}"/>
              </a:ext>
            </a:extLst>
          </p:cNvPr>
          <p:cNvSpPr/>
          <p:nvPr/>
        </p:nvSpPr>
        <p:spPr>
          <a:xfrm>
            <a:off x="8362897" y="4277692"/>
            <a:ext cx="2696021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sp>
        <p:nvSpPr>
          <p:cNvPr id="29" name="object 15">
            <a:extLst>
              <a:ext uri="{FF2B5EF4-FFF2-40B4-BE49-F238E27FC236}">
                <a16:creationId xmlns:a16="http://schemas.microsoft.com/office/drawing/2014/main" id="{22889919-8009-42EF-A47A-25C7F01BF07A}"/>
              </a:ext>
            </a:extLst>
          </p:cNvPr>
          <p:cNvSpPr txBox="1"/>
          <p:nvPr/>
        </p:nvSpPr>
        <p:spPr>
          <a:xfrm>
            <a:off x="8202345" y="4633347"/>
            <a:ext cx="3538503" cy="1207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June 21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endParaRPr lang="en-US" altLang="ko-KR" sz="1000" b="1" spc="10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First Day of Summer</a:t>
            </a:r>
            <a:endParaRPr lang="en-US" altLang="ko-KR" sz="1000" spc="10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Happy First Day of Summer! 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SummerIsHere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#Summer2019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YourPracticeName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YourProviderName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11EBFF0-68D3-402E-87AB-6E7C8AB72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897" y="1454737"/>
            <a:ext cx="2696021" cy="2696021"/>
          </a:xfrm>
          <a:prstGeom prst="rect">
            <a:avLst/>
          </a:prstGeom>
        </p:spPr>
      </p:pic>
      <p:sp>
        <p:nvSpPr>
          <p:cNvPr id="31" name="직사각형 2">
            <a:extLst>
              <a:ext uri="{FF2B5EF4-FFF2-40B4-BE49-F238E27FC236}">
                <a16:creationId xmlns:a16="http://schemas.microsoft.com/office/drawing/2014/main" id="{530B0898-B2E2-4725-8BD1-64F02C939755}"/>
              </a:ext>
            </a:extLst>
          </p:cNvPr>
          <p:cNvSpPr/>
          <p:nvPr/>
        </p:nvSpPr>
        <p:spPr>
          <a:xfrm>
            <a:off x="4470285" y="4277692"/>
            <a:ext cx="2728685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id="{3F061F34-0FF5-45AF-A411-58BAAC7854A1}"/>
              </a:ext>
            </a:extLst>
          </p:cNvPr>
          <p:cNvSpPr txBox="1"/>
          <p:nvPr/>
        </p:nvSpPr>
        <p:spPr>
          <a:xfrm>
            <a:off x="4310366" y="4633059"/>
            <a:ext cx="3604901" cy="1667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June 19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Celebrity Before &amp; After 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(Enter celebrity’s name) has changed over the years! We’re guessing they’ve had (enter treatments here). What do you think of their transformation?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#Celebrity #Transformation </a:t>
            </a:r>
            <a:endParaRPr lang="en-US" altLang="ko-KR" sz="1000" spc="-4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FE86630-A99F-4261-BC53-DE64E18AAB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846" y="1454737"/>
            <a:ext cx="2691828" cy="269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0194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268857" y="1183615"/>
            <a:ext cx="11654287" cy="0"/>
          </a:xfrm>
          <a:prstGeom prst="line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Channel Strategy"/>
          <p:cNvSpPr/>
          <p:nvPr/>
        </p:nvSpPr>
        <p:spPr>
          <a:xfrm>
            <a:off x="645770" y="626707"/>
            <a:ext cx="6853371" cy="518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84200">
              <a:defRPr b="1">
                <a:solidFill>
                  <a:srgbClr val="53585F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June Week 4</a:t>
            </a:r>
            <a:endParaRPr lang="ko-KR" altLang="en-US" sz="3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7A9A90C2-BA8C-4AD2-A5AC-90B33A250D2B}"/>
              </a:ext>
            </a:extLst>
          </p:cNvPr>
          <p:cNvSpPr txBox="1"/>
          <p:nvPr/>
        </p:nvSpPr>
        <p:spPr>
          <a:xfrm>
            <a:off x="367766" y="4633347"/>
            <a:ext cx="3840999" cy="2156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June 24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Brand: ThermiSmooth Face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ThermiSmoothFace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is the perfect treatment for the entire wedding party! Look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PicturePerfect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for the big day with (enter promotional rate/discount) off of your treatment package!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WeddingSeason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#Smile #Confidence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StrutYourStuff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YourPracticeName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YourProviderName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endParaRPr lang="en-US" altLang="ko-KR" sz="1000" spc="-4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직사각형 2">
            <a:extLst>
              <a:ext uri="{FF2B5EF4-FFF2-40B4-BE49-F238E27FC236}">
                <a16:creationId xmlns:a16="http://schemas.microsoft.com/office/drawing/2014/main" id="{B6A77ECA-2EB8-4897-9261-ED4A3161A2CC}"/>
              </a:ext>
            </a:extLst>
          </p:cNvPr>
          <p:cNvSpPr/>
          <p:nvPr/>
        </p:nvSpPr>
        <p:spPr>
          <a:xfrm>
            <a:off x="645769" y="4277692"/>
            <a:ext cx="2728685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23FB30A-9A9F-434C-A466-46D8BF744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6" y="1454736"/>
            <a:ext cx="2696021" cy="2696021"/>
          </a:xfrm>
          <a:prstGeom prst="rect">
            <a:avLst/>
          </a:prstGeom>
        </p:spPr>
      </p:pic>
      <p:sp>
        <p:nvSpPr>
          <p:cNvPr id="21" name="직사각형 2">
            <a:extLst>
              <a:ext uri="{FF2B5EF4-FFF2-40B4-BE49-F238E27FC236}">
                <a16:creationId xmlns:a16="http://schemas.microsoft.com/office/drawing/2014/main" id="{84A01B7C-2DB2-42F2-BD99-98A988930D5A}"/>
              </a:ext>
            </a:extLst>
          </p:cNvPr>
          <p:cNvSpPr/>
          <p:nvPr/>
        </p:nvSpPr>
        <p:spPr>
          <a:xfrm>
            <a:off x="8362897" y="4277692"/>
            <a:ext cx="2696021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sp>
        <p:nvSpPr>
          <p:cNvPr id="26" name="object 15">
            <a:extLst>
              <a:ext uri="{FF2B5EF4-FFF2-40B4-BE49-F238E27FC236}">
                <a16:creationId xmlns:a16="http://schemas.microsoft.com/office/drawing/2014/main" id="{FB3F2CB3-0268-4298-B560-F74E068F298E}"/>
              </a:ext>
            </a:extLst>
          </p:cNvPr>
          <p:cNvSpPr txBox="1"/>
          <p:nvPr/>
        </p:nvSpPr>
        <p:spPr>
          <a:xfrm>
            <a:off x="8202345" y="4633347"/>
            <a:ext cx="3538503" cy="1438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June 28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altLang="ko-KR" sz="1000" b="1" spc="10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Brand: ThermiTight</a:t>
            </a:r>
            <a:endParaRPr lang="en-US" altLang="ko-KR" sz="1000" spc="10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Dare to bare your skin! Get some Summer #Confidence with #ThermiTight! 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NoSurgery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NoDowntime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YourPracticeName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YourProviderName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F6A872F-EB19-43F2-915F-D6F83CECD5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897" y="1454737"/>
            <a:ext cx="2696021" cy="2696021"/>
          </a:xfrm>
          <a:prstGeom prst="rect">
            <a:avLst/>
          </a:prstGeom>
        </p:spPr>
      </p:pic>
      <p:sp>
        <p:nvSpPr>
          <p:cNvPr id="28" name="직사각형 2">
            <a:extLst>
              <a:ext uri="{FF2B5EF4-FFF2-40B4-BE49-F238E27FC236}">
                <a16:creationId xmlns:a16="http://schemas.microsoft.com/office/drawing/2014/main" id="{7A9501B6-3E53-47FB-B288-D1E5C7D4FED1}"/>
              </a:ext>
            </a:extLst>
          </p:cNvPr>
          <p:cNvSpPr/>
          <p:nvPr/>
        </p:nvSpPr>
        <p:spPr>
          <a:xfrm>
            <a:off x="4470285" y="4277692"/>
            <a:ext cx="2728685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sp>
        <p:nvSpPr>
          <p:cNvPr id="29" name="object 15">
            <a:extLst>
              <a:ext uri="{FF2B5EF4-FFF2-40B4-BE49-F238E27FC236}">
                <a16:creationId xmlns:a16="http://schemas.microsoft.com/office/drawing/2014/main" id="{78A1DF93-62C2-4256-8993-32654014CDA1}"/>
              </a:ext>
            </a:extLst>
          </p:cNvPr>
          <p:cNvSpPr txBox="1"/>
          <p:nvPr/>
        </p:nvSpPr>
        <p:spPr>
          <a:xfrm>
            <a:off x="4310366" y="4633059"/>
            <a:ext cx="3604901" cy="1207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June 26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Wellness Wednesday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(Share your favorite wellness tip). 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WellnessWednesday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HumpDay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YourPracticeName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YourProviderName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E503E77-CC12-43D7-A03D-366CF0722F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846" y="1454737"/>
            <a:ext cx="2691828" cy="269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332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(주)시선인터내셔널 디지털 마케팅 아이디어 제안"/>
          <p:cNvSpPr/>
          <p:nvPr/>
        </p:nvSpPr>
        <p:spPr>
          <a:xfrm>
            <a:off x="688662" y="3704802"/>
            <a:ext cx="10566947" cy="550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>
            <a:spAutoFit/>
          </a:bodyPr>
          <a:lstStyle>
            <a:lvl1pPr algn="l" defTabSz="584200">
              <a:lnSpc>
                <a:spcPct val="120000"/>
              </a:lnSpc>
              <a:defRPr sz="6000" b="1">
                <a:solidFill>
                  <a:srgbClr val="53585F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r>
              <a:rPr lang="en-US" altLang="ko-KR" sz="3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APRIL</a:t>
            </a:r>
            <a:endParaRPr sz="3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0" name="Line"/>
          <p:cNvSpPr/>
          <p:nvPr/>
        </p:nvSpPr>
        <p:spPr>
          <a:xfrm>
            <a:off x="694871" y="4295452"/>
            <a:ext cx="8376940" cy="21105"/>
          </a:xfrm>
          <a:prstGeom prst="line">
            <a:avLst/>
          </a:prstGeom>
          <a:ln w="38100">
            <a:solidFill>
              <a:srgbClr val="53585F"/>
            </a:solidFill>
            <a:bevel/>
          </a:ln>
        </p:spPr>
        <p:txBody>
          <a:bodyPr lIns="22859" tIns="22859" rIns="22859" bIns="22859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963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268857" y="1183615"/>
            <a:ext cx="11654287" cy="0"/>
          </a:xfrm>
          <a:prstGeom prst="line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Channel Strategy"/>
          <p:cNvSpPr/>
          <p:nvPr/>
        </p:nvSpPr>
        <p:spPr>
          <a:xfrm>
            <a:off x="645770" y="626707"/>
            <a:ext cx="6853371" cy="518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84200">
              <a:defRPr b="1">
                <a:solidFill>
                  <a:srgbClr val="53585F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April Week 1</a:t>
            </a:r>
            <a:endParaRPr lang="ko-KR" altLang="en-US" sz="3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EC9DC221-A761-416A-AEEE-EA176DCC0048}"/>
              </a:ext>
            </a:extLst>
          </p:cNvPr>
          <p:cNvSpPr txBox="1"/>
          <p:nvPr/>
        </p:nvSpPr>
        <p:spPr>
          <a:xfrm>
            <a:off x="469367" y="4633347"/>
            <a:ext cx="3538504" cy="975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April 1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April Fool’s Day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Be a little silly and post a prank picture! 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AprilFoolsDay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#JK #Gotcha</a:t>
            </a:r>
            <a:endParaRPr lang="en-US" altLang="ko-KR" sz="1000" spc="-4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직사각형 2">
            <a:extLst>
              <a:ext uri="{FF2B5EF4-FFF2-40B4-BE49-F238E27FC236}">
                <a16:creationId xmlns:a16="http://schemas.microsoft.com/office/drawing/2014/main" id="{267FEF0D-0E32-4729-9F6A-A93EDEE652A4}"/>
              </a:ext>
            </a:extLst>
          </p:cNvPr>
          <p:cNvSpPr/>
          <p:nvPr/>
        </p:nvSpPr>
        <p:spPr>
          <a:xfrm>
            <a:off x="645769" y="4277692"/>
            <a:ext cx="2728685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945E65D-DC23-4AF0-8D5E-0BF6FD669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50" y="1510654"/>
            <a:ext cx="2551523" cy="2551523"/>
          </a:xfrm>
          <a:prstGeom prst="rect">
            <a:avLst/>
          </a:prstGeom>
        </p:spPr>
      </p:pic>
      <p:sp>
        <p:nvSpPr>
          <p:cNvPr id="9" name="직사각형 2">
            <a:extLst>
              <a:ext uri="{FF2B5EF4-FFF2-40B4-BE49-F238E27FC236}">
                <a16:creationId xmlns:a16="http://schemas.microsoft.com/office/drawing/2014/main" id="{3011B136-EE9E-49B7-AD2A-FA65742E90EA}"/>
              </a:ext>
            </a:extLst>
          </p:cNvPr>
          <p:cNvSpPr/>
          <p:nvPr/>
        </p:nvSpPr>
        <p:spPr>
          <a:xfrm>
            <a:off x="8294801" y="4277692"/>
            <a:ext cx="2740557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D555E3DE-46D6-4BEA-B5BA-76CE1439FACA}"/>
              </a:ext>
            </a:extLst>
          </p:cNvPr>
          <p:cNvSpPr txBox="1"/>
          <p:nvPr/>
        </p:nvSpPr>
        <p:spPr>
          <a:xfrm>
            <a:off x="8134249" y="4633347"/>
            <a:ext cx="3538503" cy="1436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April 5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Fun Fact Friday</a:t>
            </a:r>
            <a:endParaRPr lang="en-US" altLang="ko-KR" sz="1000" spc="10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(Have an interesting fact about your practice or about a treatment that you provide? Post it!)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FunFactFriday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Friyay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#Weekend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5298892-095A-4926-94DA-AA6E99961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737" y="1416137"/>
            <a:ext cx="2734621" cy="2734621"/>
          </a:xfrm>
          <a:prstGeom prst="rect">
            <a:avLst/>
          </a:prstGeom>
        </p:spPr>
      </p:pic>
      <p:sp>
        <p:nvSpPr>
          <p:cNvPr id="18" name="직사각형 2">
            <a:extLst>
              <a:ext uri="{FF2B5EF4-FFF2-40B4-BE49-F238E27FC236}">
                <a16:creationId xmlns:a16="http://schemas.microsoft.com/office/drawing/2014/main" id="{A773EB0F-540F-4C7B-8A45-7DCE5AF70690}"/>
              </a:ext>
            </a:extLst>
          </p:cNvPr>
          <p:cNvSpPr/>
          <p:nvPr/>
        </p:nvSpPr>
        <p:spPr>
          <a:xfrm>
            <a:off x="4470285" y="4277692"/>
            <a:ext cx="2728685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B6098EED-6060-4AE8-9A0E-DE68D7EBAC3E}"/>
              </a:ext>
            </a:extLst>
          </p:cNvPr>
          <p:cNvSpPr txBox="1"/>
          <p:nvPr/>
        </p:nvSpPr>
        <p:spPr>
          <a:xfrm>
            <a:off x="4312972" y="4633347"/>
            <a:ext cx="3423467" cy="2130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April 3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ThermiTight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Not ready for surgery but are looking for a treatment for your abs that you just can’t define in the gym? Call us today to see if #ThermiTight is right for you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StrutYourStuff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SummerBodyGoals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SummerTime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#Goals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YourPracticeName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YourProviderName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ko-KR" sz="1000" spc="-4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D30A3F9-DE71-4936-B945-497ABF6A64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285" y="1422073"/>
            <a:ext cx="2734621" cy="273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428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268857" y="1183615"/>
            <a:ext cx="11654287" cy="0"/>
          </a:xfrm>
          <a:prstGeom prst="line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Channel Strategy"/>
          <p:cNvSpPr/>
          <p:nvPr/>
        </p:nvSpPr>
        <p:spPr>
          <a:xfrm>
            <a:off x="645770" y="626707"/>
            <a:ext cx="6853371" cy="518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84200">
              <a:defRPr b="1">
                <a:solidFill>
                  <a:srgbClr val="53585F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April Week 2</a:t>
            </a:r>
            <a:endParaRPr lang="ko-KR" altLang="en-US" sz="3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object 15"/>
          <p:cNvSpPr txBox="1"/>
          <p:nvPr/>
        </p:nvSpPr>
        <p:spPr>
          <a:xfrm>
            <a:off x="469367" y="4633347"/>
            <a:ext cx="3538504" cy="1899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April 8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ThermiSmooth Face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Mondays can be stressful. Come in for a quick, no downtime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ThermiSmoothFace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treatment and feel the comfort of gentle #radiofrequency heat.  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StrutYourStuff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NoDowntime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NoSurgery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#Thermi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YourPracticeName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YourProviderName</a:t>
            </a:r>
            <a:endParaRPr lang="en-US" altLang="ko-KR" sz="1000" spc="-4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5769" y="4277692"/>
            <a:ext cx="2728685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sp>
        <p:nvSpPr>
          <p:cNvPr id="15" name="직사각형 2"/>
          <p:cNvSpPr/>
          <p:nvPr/>
        </p:nvSpPr>
        <p:spPr>
          <a:xfrm>
            <a:off x="8294801" y="4277692"/>
            <a:ext cx="2740557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sp>
        <p:nvSpPr>
          <p:cNvPr id="17" name="object 15"/>
          <p:cNvSpPr txBox="1"/>
          <p:nvPr/>
        </p:nvSpPr>
        <p:spPr>
          <a:xfrm>
            <a:off x="8134249" y="4633347"/>
            <a:ext cx="3538503" cy="1899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April 12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ThermiTight</a:t>
            </a:r>
            <a:endParaRPr lang="en-US" altLang="ko-KR" sz="1000" spc="10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Get ready for a natural, more youthful-looking appearance this Spring with #ThermiTight! Call us today for (enter discount/promotional rate) off your treatment!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SpringIsHere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YourPracticeName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YourProviderName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BeforeAndAfter</a:t>
            </a:r>
            <a:endParaRPr lang="en-US" altLang="ko-KR" sz="1000" spc="10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F1F2E-72CD-4F8E-8DA1-73DBCE8AE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43" y="1512247"/>
            <a:ext cx="2548337" cy="25483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8697775-14B0-D44E-A079-382408519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737" y="1416137"/>
            <a:ext cx="2734621" cy="2734621"/>
          </a:xfrm>
          <a:prstGeom prst="rect">
            <a:avLst/>
          </a:prstGeom>
        </p:spPr>
      </p:pic>
      <p:sp>
        <p:nvSpPr>
          <p:cNvPr id="18" name="직사각형 2">
            <a:extLst>
              <a:ext uri="{FF2B5EF4-FFF2-40B4-BE49-F238E27FC236}">
                <a16:creationId xmlns:a16="http://schemas.microsoft.com/office/drawing/2014/main" id="{67118364-2824-4AF2-9966-D3B3B9428F0E}"/>
              </a:ext>
            </a:extLst>
          </p:cNvPr>
          <p:cNvSpPr/>
          <p:nvPr/>
        </p:nvSpPr>
        <p:spPr>
          <a:xfrm>
            <a:off x="4470285" y="4277692"/>
            <a:ext cx="2728685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8A1A718E-CDB0-4B89-8161-5316BE3C8972}"/>
              </a:ext>
            </a:extLst>
          </p:cNvPr>
          <p:cNvSpPr txBox="1"/>
          <p:nvPr/>
        </p:nvSpPr>
        <p:spPr>
          <a:xfrm>
            <a:off x="4312972" y="4633347"/>
            <a:ext cx="3423467" cy="1899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April 10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A Day in the Life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(Give your followers a tour of your office) Here at (practice name), we offer a comfortable atmosphere for our patients. Come see it for yourself!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OfficeTour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YourPracticeName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YourProviderName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ko-KR" sz="1000" spc="-4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714C580-DE0F-4196-AD8D-5EC1CA0437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285" y="1422073"/>
            <a:ext cx="2734621" cy="273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5427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268857" y="1183615"/>
            <a:ext cx="11654287" cy="0"/>
          </a:xfrm>
          <a:prstGeom prst="line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Channel Strategy"/>
          <p:cNvSpPr/>
          <p:nvPr/>
        </p:nvSpPr>
        <p:spPr>
          <a:xfrm>
            <a:off x="645770" y="626707"/>
            <a:ext cx="6853371" cy="518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84200">
              <a:defRPr b="1">
                <a:solidFill>
                  <a:srgbClr val="53585F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April Week 3</a:t>
            </a:r>
            <a:endParaRPr lang="ko-KR" altLang="en-US" sz="3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직사각형 2">
            <a:extLst>
              <a:ext uri="{FF2B5EF4-FFF2-40B4-BE49-F238E27FC236}">
                <a16:creationId xmlns:a16="http://schemas.microsoft.com/office/drawing/2014/main" id="{0C7A0FB3-EFE8-453B-85F3-1572630FCEA0}"/>
              </a:ext>
            </a:extLst>
          </p:cNvPr>
          <p:cNvSpPr/>
          <p:nvPr/>
        </p:nvSpPr>
        <p:spPr>
          <a:xfrm>
            <a:off x="4470285" y="4277692"/>
            <a:ext cx="2728685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sp>
        <p:nvSpPr>
          <p:cNvPr id="21" name="직사각형 2">
            <a:extLst>
              <a:ext uri="{FF2B5EF4-FFF2-40B4-BE49-F238E27FC236}">
                <a16:creationId xmlns:a16="http://schemas.microsoft.com/office/drawing/2014/main" id="{CC4711D7-BD46-4270-A0DE-ECBE5FCE0321}"/>
              </a:ext>
            </a:extLst>
          </p:cNvPr>
          <p:cNvSpPr/>
          <p:nvPr/>
        </p:nvSpPr>
        <p:spPr>
          <a:xfrm>
            <a:off x="8338866" y="4277692"/>
            <a:ext cx="269295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81087A17-8AE2-403A-BC94-E3425D3E251B}"/>
              </a:ext>
            </a:extLst>
          </p:cNvPr>
          <p:cNvSpPr txBox="1"/>
          <p:nvPr/>
        </p:nvSpPr>
        <p:spPr>
          <a:xfrm>
            <a:off x="4310366" y="4633059"/>
            <a:ext cx="3604901" cy="1667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April 17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altLang="ko-KR" sz="1000" b="1" spc="10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Ask Your Audience A Question</a:t>
            </a:r>
            <a:endParaRPr lang="en-US" altLang="ko-KR" sz="1000" spc="10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(Post a picture of your favorite weekend activity) The weekend is almost here and we’re looking forward to _________. What are your plans this weekend?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#Wednesday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HumpDay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CantWait</a:t>
            </a:r>
            <a:endParaRPr lang="en-US" altLang="ko-KR" sz="1000" spc="-4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AB4162C-3E77-403D-BFCA-6D90D3CCA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846" y="1454737"/>
            <a:ext cx="2691828" cy="26918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AE38EC0-A326-40AE-8A7A-959188534F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5" y="1467047"/>
            <a:ext cx="2692950" cy="2692950"/>
          </a:xfrm>
          <a:prstGeom prst="rect">
            <a:avLst/>
          </a:prstGeom>
        </p:spPr>
      </p:pic>
      <p:sp>
        <p:nvSpPr>
          <p:cNvPr id="25" name="object 15">
            <a:extLst>
              <a:ext uri="{FF2B5EF4-FFF2-40B4-BE49-F238E27FC236}">
                <a16:creationId xmlns:a16="http://schemas.microsoft.com/office/drawing/2014/main" id="{57AC6552-E376-4D98-A7CD-AEC68DFAFA2D}"/>
              </a:ext>
            </a:extLst>
          </p:cNvPr>
          <p:cNvSpPr txBox="1"/>
          <p:nvPr/>
        </p:nvSpPr>
        <p:spPr>
          <a:xfrm>
            <a:off x="8188534" y="4633059"/>
            <a:ext cx="3791886" cy="1899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April 19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ThermiTight</a:t>
            </a:r>
            <a:endParaRPr lang="en-US" altLang="ko-KR" sz="1000" spc="10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You don’t have to have surgery to get the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SummerBody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you want! Call us today for a free consultation on single-treatment #ThermiTight!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StrutYourStuff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SummerBodyGoals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SummerTime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BikiniBody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#Goals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YourPracticeName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YourProviderName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ko-KR" sz="1000" spc="-4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3F9EDCF0-CEB3-48E8-B8BD-CC13D3738342}"/>
              </a:ext>
            </a:extLst>
          </p:cNvPr>
          <p:cNvSpPr txBox="1"/>
          <p:nvPr/>
        </p:nvSpPr>
        <p:spPr>
          <a:xfrm>
            <a:off x="493327" y="4633059"/>
            <a:ext cx="3604901" cy="1899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April 15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ThermiSmooth Face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You don’t have to have surgery to look your best! Call us today and receive (enter discount here) off of your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ThermiSmoothFace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treatment package!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Hashtags: 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StrutYourStuff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NoDowntime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NoSurgery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#Thermi #Radiofrequency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YourPracticeName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YourProviderName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ko-KR" sz="1000" spc="-4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직사각형 2">
            <a:extLst>
              <a:ext uri="{FF2B5EF4-FFF2-40B4-BE49-F238E27FC236}">
                <a16:creationId xmlns:a16="http://schemas.microsoft.com/office/drawing/2014/main" id="{CCC0757B-FE1B-4003-A099-368E859EF470}"/>
              </a:ext>
            </a:extLst>
          </p:cNvPr>
          <p:cNvSpPr/>
          <p:nvPr/>
        </p:nvSpPr>
        <p:spPr>
          <a:xfrm>
            <a:off x="645769" y="4277692"/>
            <a:ext cx="2728685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E0FC868-4554-445C-A26E-0C36AC4F6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1" y="1433014"/>
            <a:ext cx="2725278" cy="272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2621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268857" y="1183615"/>
            <a:ext cx="11654287" cy="0"/>
          </a:xfrm>
          <a:prstGeom prst="line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Channel Strategy"/>
          <p:cNvSpPr/>
          <p:nvPr/>
        </p:nvSpPr>
        <p:spPr>
          <a:xfrm>
            <a:off x="645770" y="626707"/>
            <a:ext cx="6853371" cy="518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84200">
              <a:defRPr b="1">
                <a:solidFill>
                  <a:srgbClr val="53585F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April Week 4</a:t>
            </a:r>
            <a:endParaRPr lang="ko-KR" altLang="en-US" sz="3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1C86775A-CF66-4D8D-9543-E4B162A56881}"/>
              </a:ext>
            </a:extLst>
          </p:cNvPr>
          <p:cNvSpPr txBox="1"/>
          <p:nvPr/>
        </p:nvSpPr>
        <p:spPr>
          <a:xfrm>
            <a:off x="469367" y="4633347"/>
            <a:ext cx="3538504" cy="1207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April 22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Motivation Monday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(Post a motivational quote) 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MotivatonMonday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YouGotThis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YourPracticeName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ko-KR" sz="1000" spc="-4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직사각형 2">
            <a:extLst>
              <a:ext uri="{FF2B5EF4-FFF2-40B4-BE49-F238E27FC236}">
                <a16:creationId xmlns:a16="http://schemas.microsoft.com/office/drawing/2014/main" id="{91F3E474-87FF-49C2-976C-5493837ECEDA}"/>
              </a:ext>
            </a:extLst>
          </p:cNvPr>
          <p:cNvSpPr/>
          <p:nvPr/>
        </p:nvSpPr>
        <p:spPr>
          <a:xfrm>
            <a:off x="645769" y="4277692"/>
            <a:ext cx="2728685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890D4B-BE95-471E-AC5B-A7256A45A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6" y="1454736"/>
            <a:ext cx="2696021" cy="2696021"/>
          </a:xfrm>
          <a:prstGeom prst="rect">
            <a:avLst/>
          </a:prstGeom>
        </p:spPr>
      </p:pic>
      <p:sp>
        <p:nvSpPr>
          <p:cNvPr id="22" name="직사각형 2">
            <a:extLst>
              <a:ext uri="{FF2B5EF4-FFF2-40B4-BE49-F238E27FC236}">
                <a16:creationId xmlns:a16="http://schemas.microsoft.com/office/drawing/2014/main" id="{F3055AB1-02A4-427B-961F-4AC4962F29A5}"/>
              </a:ext>
            </a:extLst>
          </p:cNvPr>
          <p:cNvSpPr/>
          <p:nvPr/>
        </p:nvSpPr>
        <p:spPr>
          <a:xfrm>
            <a:off x="8362897" y="4277692"/>
            <a:ext cx="2696021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sp>
        <p:nvSpPr>
          <p:cNvPr id="23" name="object 15">
            <a:extLst>
              <a:ext uri="{FF2B5EF4-FFF2-40B4-BE49-F238E27FC236}">
                <a16:creationId xmlns:a16="http://schemas.microsoft.com/office/drawing/2014/main" id="{3DEC95EA-2062-46AA-A9D9-B97FDE22C223}"/>
              </a:ext>
            </a:extLst>
          </p:cNvPr>
          <p:cNvSpPr txBox="1"/>
          <p:nvPr/>
        </p:nvSpPr>
        <p:spPr>
          <a:xfrm>
            <a:off x="8202345" y="4633347"/>
            <a:ext cx="3538503" cy="1668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April 26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altLang="ko-KR" sz="1000" b="1" spc="10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Weekend Poll</a:t>
            </a:r>
            <a:endParaRPr lang="en-US" altLang="ko-KR" sz="1000" spc="10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Are you staying in or going out on an adventure? Comment below and let us know what your plans are for the weekend!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Friyay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#Weekend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YourPracticeName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YourProviderName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17FA5A8-81EF-4D13-BD1A-DA3009F2B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897" y="1454737"/>
            <a:ext cx="2696021" cy="2696021"/>
          </a:xfrm>
          <a:prstGeom prst="rect">
            <a:avLst/>
          </a:prstGeom>
        </p:spPr>
      </p:pic>
      <p:sp>
        <p:nvSpPr>
          <p:cNvPr id="16" name="직사각형 2">
            <a:extLst>
              <a:ext uri="{FF2B5EF4-FFF2-40B4-BE49-F238E27FC236}">
                <a16:creationId xmlns:a16="http://schemas.microsoft.com/office/drawing/2014/main" id="{87D246E5-A0A0-4230-855D-D28D7D1D7878}"/>
              </a:ext>
            </a:extLst>
          </p:cNvPr>
          <p:cNvSpPr/>
          <p:nvPr/>
        </p:nvSpPr>
        <p:spPr>
          <a:xfrm>
            <a:off x="4470285" y="4277692"/>
            <a:ext cx="2728685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2C53936D-AC8C-407C-9553-D4914546D04A}"/>
              </a:ext>
            </a:extLst>
          </p:cNvPr>
          <p:cNvSpPr txBox="1"/>
          <p:nvPr/>
        </p:nvSpPr>
        <p:spPr>
          <a:xfrm>
            <a:off x="4310366" y="4633059"/>
            <a:ext cx="3604901" cy="1899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April 24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Unbranded: ThermiTight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Mother’s Day is just around the corner, and #ThermiTight makes a great present! Call us today for (enter promotional rate/discount here) off!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MothersDay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#Gift #Thermi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StrutYourStuff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YourPracticeName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YourProviderName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8F865B6-5ADB-49C0-97B0-A324ED44D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846" y="1454737"/>
            <a:ext cx="2691828" cy="269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2906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268857" y="1183615"/>
            <a:ext cx="11654287" cy="0"/>
          </a:xfrm>
          <a:prstGeom prst="line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Channel Strategy"/>
          <p:cNvSpPr/>
          <p:nvPr/>
        </p:nvSpPr>
        <p:spPr>
          <a:xfrm>
            <a:off x="645770" y="626707"/>
            <a:ext cx="6853371" cy="518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84200">
              <a:defRPr b="1">
                <a:solidFill>
                  <a:srgbClr val="53585F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April Week 5</a:t>
            </a:r>
            <a:endParaRPr lang="ko-KR" altLang="en-US" sz="3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5769" y="4277692"/>
            <a:ext cx="2728685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sp>
        <p:nvSpPr>
          <p:cNvPr id="16" name="object 15"/>
          <p:cNvSpPr txBox="1"/>
          <p:nvPr/>
        </p:nvSpPr>
        <p:spPr>
          <a:xfrm>
            <a:off x="495681" y="4635727"/>
            <a:ext cx="3423467" cy="1899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April 29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Brand: ThermiSmooth Face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ThermiSmooth Face makes the perfect gift for Mother’s Day, or for yourself! Save (enter promotional rate/discount) on your treatment packages now through Mother’s Day!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MothersDay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#Gift #Spring #Natural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YourPracticeName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YourProviderName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583E200-DD18-4133-B3B8-EF8551612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1" y="1422073"/>
            <a:ext cx="2734607" cy="273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5105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(주)시선인터내셔널 디지털 마케팅 아이디어 제안"/>
          <p:cNvSpPr/>
          <p:nvPr/>
        </p:nvSpPr>
        <p:spPr>
          <a:xfrm>
            <a:off x="688662" y="3704802"/>
            <a:ext cx="10566947" cy="550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>
            <a:spAutoFit/>
          </a:bodyPr>
          <a:lstStyle>
            <a:lvl1pPr algn="l" defTabSz="584200">
              <a:lnSpc>
                <a:spcPct val="120000"/>
              </a:lnSpc>
              <a:defRPr sz="6000" b="1">
                <a:solidFill>
                  <a:srgbClr val="53585F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r>
              <a:rPr lang="en-US" altLang="ko-KR" sz="3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May</a:t>
            </a:r>
            <a:endParaRPr sz="3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0" name="Line"/>
          <p:cNvSpPr/>
          <p:nvPr/>
        </p:nvSpPr>
        <p:spPr>
          <a:xfrm>
            <a:off x="694871" y="4295452"/>
            <a:ext cx="8376940" cy="21105"/>
          </a:xfrm>
          <a:prstGeom prst="line">
            <a:avLst/>
          </a:prstGeom>
          <a:ln w="38100">
            <a:solidFill>
              <a:srgbClr val="53585F"/>
            </a:solidFill>
            <a:bevel/>
          </a:ln>
        </p:spPr>
        <p:txBody>
          <a:bodyPr lIns="22859" tIns="22859" rIns="22859" bIns="22859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893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268857" y="1183615"/>
            <a:ext cx="11654287" cy="0"/>
          </a:xfrm>
          <a:prstGeom prst="line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Channel Strategy"/>
          <p:cNvSpPr/>
          <p:nvPr/>
        </p:nvSpPr>
        <p:spPr>
          <a:xfrm>
            <a:off x="645770" y="626707"/>
            <a:ext cx="6853371" cy="518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84200">
              <a:defRPr b="1">
                <a:solidFill>
                  <a:srgbClr val="53585F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May Week 1</a:t>
            </a:r>
            <a:endParaRPr lang="ko-KR" altLang="en-US" sz="3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0EA69157-15AA-4014-9FA1-27554C78E197}"/>
              </a:ext>
            </a:extLst>
          </p:cNvPr>
          <p:cNvSpPr txBox="1"/>
          <p:nvPr/>
        </p:nvSpPr>
        <p:spPr>
          <a:xfrm>
            <a:off x="469367" y="4633347"/>
            <a:ext cx="3538504" cy="2130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May 1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Wellness Wednesday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Copy: 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Share your favorite skin care tip! Ex. Happy May 1</a:t>
            </a:r>
            <a:r>
              <a:rPr lang="en-US" altLang="ko-KR" sz="1000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! As we get closer to summer, it’s important to protect your skin from the sun’s harmful rays. We recommend wearing sunscreen everyday, even when it’s cloudy! 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WellnessWednesday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#Sunscreen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SkinCare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YourPracticeName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YourProviderName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2" name="직사각형 2">
            <a:extLst>
              <a:ext uri="{FF2B5EF4-FFF2-40B4-BE49-F238E27FC236}">
                <a16:creationId xmlns:a16="http://schemas.microsoft.com/office/drawing/2014/main" id="{1384C115-8328-48E7-AC5F-C3C319005330}"/>
              </a:ext>
            </a:extLst>
          </p:cNvPr>
          <p:cNvSpPr/>
          <p:nvPr/>
        </p:nvSpPr>
        <p:spPr>
          <a:xfrm>
            <a:off x="645769" y="4277692"/>
            <a:ext cx="2728685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EDCA628-ABCF-4F34-8238-B7C0499A6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6" y="1454736"/>
            <a:ext cx="2696021" cy="2696021"/>
          </a:xfrm>
          <a:prstGeom prst="rect">
            <a:avLst/>
          </a:prstGeom>
        </p:spPr>
      </p:pic>
      <p:sp>
        <p:nvSpPr>
          <p:cNvPr id="26" name="직사각형 2">
            <a:extLst>
              <a:ext uri="{FF2B5EF4-FFF2-40B4-BE49-F238E27FC236}">
                <a16:creationId xmlns:a16="http://schemas.microsoft.com/office/drawing/2014/main" id="{F01BE1D0-67BC-4E63-A9C2-9B62B56F41E9}"/>
              </a:ext>
            </a:extLst>
          </p:cNvPr>
          <p:cNvSpPr/>
          <p:nvPr/>
        </p:nvSpPr>
        <p:spPr>
          <a:xfrm>
            <a:off x="4470285" y="4277692"/>
            <a:ext cx="2728685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"/>
              </a:rPr>
              <a:t>Plan</a:t>
            </a:r>
            <a:endParaRPr lang="ko-KR" altLang="en-US" sz="12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id="{EB1F8764-E1CC-48C9-ADD6-9C2E55C30C73}"/>
              </a:ext>
            </a:extLst>
          </p:cNvPr>
          <p:cNvSpPr txBox="1"/>
          <p:nvPr/>
        </p:nvSpPr>
        <p:spPr>
          <a:xfrm>
            <a:off x="4310366" y="4633059"/>
            <a:ext cx="3604901" cy="1899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Upload Date: May 3</a:t>
            </a:r>
            <a:r>
              <a:rPr lang="en-US" altLang="ko-KR" sz="1000" b="1" spc="105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Brand: ThermiTight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You deserve a mommy makeover! Give yourself the gift of #ThermiTight! Now through Mother’s Day, we’re offering (enter promotional rate/discount) off of your treatment!</a:t>
            </a:r>
          </a:p>
          <a:p>
            <a:pPr marL="142240" marR="5080">
              <a:lnSpc>
                <a:spcPct val="150000"/>
              </a:lnSpc>
              <a:spcBef>
                <a:spcPts val="240"/>
              </a:spcBef>
            </a:pPr>
            <a:r>
              <a:rPr lang="ko-KR" altLang="en-US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▶ </a:t>
            </a:r>
            <a:r>
              <a:rPr lang="en-US" altLang="ko-KR"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Hashtags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: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MothersDay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StrutYourStuff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#Gift #Thermi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YourPracticeName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altLang="ko-KR" sz="1000" spc="105" dirty="0" err="1">
                <a:latin typeface="Calibri" panose="020F0502020204030204" pitchFamily="34" charset="0"/>
                <a:cs typeface="Calibri" panose="020F0502020204030204" pitchFamily="34" charset="0"/>
              </a:rPr>
              <a:t>YourProviderName</a:t>
            </a:r>
            <a:r>
              <a:rPr lang="en-US" altLang="ko-KR" sz="10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ko-KR" sz="1000" spc="-4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09FC889-B968-4BC8-9406-99F4076C2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526" y="1456417"/>
            <a:ext cx="2688467" cy="268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7896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25090</TotalTime>
  <Words>2046</Words>
  <Application>Microsoft Office PowerPoint</Application>
  <PresentationFormat>Widescreen</PresentationFormat>
  <Paragraphs>233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맑은 고딕</vt:lpstr>
      <vt:lpstr>맑은 고딕</vt:lpstr>
      <vt:lpstr>Arial</vt:lpstr>
      <vt:lpstr>Calibri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pc99</dc:creator>
  <cp:lastModifiedBy>Adrian Valderrama</cp:lastModifiedBy>
  <cp:revision>586</cp:revision>
  <cp:lastPrinted>2017-08-04T03:51:33Z</cp:lastPrinted>
  <dcterms:created xsi:type="dcterms:W3CDTF">2017-08-02T12:57:23Z</dcterms:created>
  <dcterms:modified xsi:type="dcterms:W3CDTF">2019-02-25T19:07:34Z</dcterms:modified>
</cp:coreProperties>
</file>